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373" r:id="rId3"/>
    <p:sldId id="3388" r:id="rId4"/>
    <p:sldId id="3382" r:id="rId5"/>
    <p:sldId id="339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660"/>
  </p:normalViewPr>
  <p:slideViewPr>
    <p:cSldViewPr snapToGrid="0" showGuides="1">
      <p:cViewPr varScale="1">
        <p:scale>
          <a:sx n="59" d="100"/>
          <a:sy n="59" d="100"/>
        </p:scale>
        <p:origin x="85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B95362-8373-4BFE-9DDB-A83DE4B9FE56}"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51AD9-5F8D-4144-86D6-798FFA4C82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61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16D4A-8D24-4098-9170-64EE5E44F3D9}"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51AD9-5F8D-4144-86D6-798FFA4C8282}" type="slidenum">
              <a:rPr lang="en-US" smtClean="0"/>
              <a:t>‹#›</a:t>
            </a:fld>
            <a:endParaRPr lang="en-US"/>
          </a:p>
        </p:txBody>
      </p:sp>
    </p:spTree>
    <p:extLst>
      <p:ext uri="{BB962C8B-B14F-4D97-AF65-F5344CB8AC3E}">
        <p14:creationId xmlns:p14="http://schemas.microsoft.com/office/powerpoint/2010/main" val="138752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9704F-BB5E-4448-BEC7-9E5F0F87B68C}"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51AD9-5F8D-4144-86D6-798FFA4C8282}" type="slidenum">
              <a:rPr lang="en-US" smtClean="0"/>
              <a:t>‹#›</a:t>
            </a:fld>
            <a:endParaRPr lang="en-US"/>
          </a:p>
        </p:txBody>
      </p:sp>
    </p:spTree>
    <p:extLst>
      <p:ext uri="{BB962C8B-B14F-4D97-AF65-F5344CB8AC3E}">
        <p14:creationId xmlns:p14="http://schemas.microsoft.com/office/powerpoint/2010/main" val="82162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3E6A6-2E34-E94C-9BBA-F7F190D1C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8FA1E-1A8E-A141-9223-7DA2EAEFB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07C4B-4C9B-8842-897E-6587ABBF511C}"/>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5" name="Footer Placeholder 4">
            <a:extLst>
              <a:ext uri="{FF2B5EF4-FFF2-40B4-BE49-F238E27FC236}">
                <a16:creationId xmlns:a16="http://schemas.microsoft.com/office/drawing/2014/main" id="{D9DECEE0-0EAE-DE4D-B7AB-5A76992CC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057E3-3D3D-0E4F-98EC-2F33006A55A5}"/>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222267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7844-5180-DC48-BA12-5A6D81196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DE83-7268-1A41-AA88-5BB6F9886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0F629-EF3A-3642-BA6D-8AC95085A4FC}"/>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5" name="Footer Placeholder 4">
            <a:extLst>
              <a:ext uri="{FF2B5EF4-FFF2-40B4-BE49-F238E27FC236}">
                <a16:creationId xmlns:a16="http://schemas.microsoft.com/office/drawing/2014/main" id="{AADCAB88-9D8C-5E4D-8177-90C03792E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F5CE4-AF98-BF44-8C6A-BF9A2453FE67}"/>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2397965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DF0B-4406-6A4D-BDD5-B74D9B9511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7BE90-B6E3-A34C-824B-5B7067EA1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B520A-C344-764E-8EAC-88803690AB91}"/>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5" name="Footer Placeholder 4">
            <a:extLst>
              <a:ext uri="{FF2B5EF4-FFF2-40B4-BE49-F238E27FC236}">
                <a16:creationId xmlns:a16="http://schemas.microsoft.com/office/drawing/2014/main" id="{08A54E3C-2A4A-854D-ACDB-12256C731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16A03-09BB-1545-A098-9934906F5C7D}"/>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3422220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0176-A045-194F-A6ED-50AEFFD1B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CEE65-2127-F74F-94CC-61A8BF9B30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5CBF6-C314-5844-B0F8-50E50B6305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C54ACF-CCD2-8543-BB0C-CA8D606515B5}"/>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6" name="Footer Placeholder 5">
            <a:extLst>
              <a:ext uri="{FF2B5EF4-FFF2-40B4-BE49-F238E27FC236}">
                <a16:creationId xmlns:a16="http://schemas.microsoft.com/office/drawing/2014/main" id="{B1E47CF3-2685-F148-9D13-7E4BE2B461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B2340-3375-4249-A45E-3EB7CA7DC6C8}"/>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3511417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49E6-5632-5643-893D-9501B1B3F7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7BC221-7D6B-9146-9EE1-748A38D7B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A56A37-BB10-6942-87DC-2DE58F25C5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54851-35BF-564B-AFDC-95925847A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063AC4-1BBF-0749-A9C6-013C4FF2F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422193-B086-F840-AB2F-A29953610564}"/>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8" name="Footer Placeholder 7">
            <a:extLst>
              <a:ext uri="{FF2B5EF4-FFF2-40B4-BE49-F238E27FC236}">
                <a16:creationId xmlns:a16="http://schemas.microsoft.com/office/drawing/2014/main" id="{453FAB90-5F69-C548-918C-F2A56BF32A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7B70FB-646A-4948-BDEF-CCDEC3ED0DFC}"/>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9852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0646-916F-084B-A1D6-0077C05B3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A8E9E2-81E5-B64D-B16A-10646BC5C203}"/>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4" name="Footer Placeholder 3">
            <a:extLst>
              <a:ext uri="{FF2B5EF4-FFF2-40B4-BE49-F238E27FC236}">
                <a16:creationId xmlns:a16="http://schemas.microsoft.com/office/drawing/2014/main" id="{B816E40D-7784-0049-AF99-98B5F9DA6E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26610B-E3F2-4242-8B4F-0361A94E8263}"/>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1490619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709CC-C662-764C-BEB4-DE307C2CDEF1}"/>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3" name="Footer Placeholder 2">
            <a:extLst>
              <a:ext uri="{FF2B5EF4-FFF2-40B4-BE49-F238E27FC236}">
                <a16:creationId xmlns:a16="http://schemas.microsoft.com/office/drawing/2014/main" id="{B7283628-227B-5940-ADB1-D4D906C062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DAFB02-FAA7-D244-B80A-767C60EE1A41}"/>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221368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FDC0-A0A1-D444-AB0E-718638F78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4BC8A-EF01-DC44-BE43-37DBBBAF2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259ECE-F2A4-DD46-B6D5-022AAEB63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B0D29-07EA-EA42-A506-9A4EF22686F3}"/>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6" name="Footer Placeholder 5">
            <a:extLst>
              <a:ext uri="{FF2B5EF4-FFF2-40B4-BE49-F238E27FC236}">
                <a16:creationId xmlns:a16="http://schemas.microsoft.com/office/drawing/2014/main" id="{B645FFE6-FA96-7945-942C-07BB12F92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3A6DE-69AB-A545-9E2E-DE8E736A7B08}"/>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178325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F1F110-B5A6-408C-BD47-14F36484FF72}" type="datetime1">
              <a:rPr lang="en-US" smtClean="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851AD9-5F8D-4144-86D6-798FFA4C8282}" type="slidenum">
              <a:rPr lang="en-US" smtClean="0"/>
              <a:t>‹#›</a:t>
            </a:fld>
            <a:endParaRPr lang="en-US" dirty="0"/>
          </a:p>
        </p:txBody>
      </p:sp>
    </p:spTree>
    <p:extLst>
      <p:ext uri="{BB962C8B-B14F-4D97-AF65-F5344CB8AC3E}">
        <p14:creationId xmlns:p14="http://schemas.microsoft.com/office/powerpoint/2010/main" val="52974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372F-20D1-FE45-980C-AF4AF4C05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A5E68E-7D42-C840-A70D-F0CE57D9C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F0871-EC44-6B44-9DED-29E31120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621C-88F8-DA40-9F86-751633C17089}"/>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6" name="Footer Placeholder 5">
            <a:extLst>
              <a:ext uri="{FF2B5EF4-FFF2-40B4-BE49-F238E27FC236}">
                <a16:creationId xmlns:a16="http://schemas.microsoft.com/office/drawing/2014/main" id="{5F760A81-F347-494B-B45D-77934B361D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21933-B5FF-0B47-BA3D-7C7572FA9796}"/>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2058374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9B13-6152-0D4C-93FE-D78880F282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CFA05B-76E8-6849-B87D-3D6772081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F0BCC-2E3F-934C-A9E8-682EAE1432AA}"/>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5" name="Footer Placeholder 4">
            <a:extLst>
              <a:ext uri="{FF2B5EF4-FFF2-40B4-BE49-F238E27FC236}">
                <a16:creationId xmlns:a16="http://schemas.microsoft.com/office/drawing/2014/main" id="{BD00BFEE-BBFB-7A42-8983-D88E47744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F0DF8-3BFC-C448-81BD-254468E5A7EF}"/>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3713519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DB77F-022F-C74E-B525-F3BE7DBC27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38F3DD-634C-F14C-ADCE-A57306D313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25D08-3472-5A44-8590-D2A434EB9DE9}"/>
              </a:ext>
            </a:extLst>
          </p:cNvPr>
          <p:cNvSpPr>
            <a:spLocks noGrp="1"/>
          </p:cNvSpPr>
          <p:nvPr>
            <p:ph type="dt" sz="half" idx="10"/>
          </p:nvPr>
        </p:nvSpPr>
        <p:spPr/>
        <p:txBody>
          <a:bodyPr/>
          <a:lstStyle/>
          <a:p>
            <a:fld id="{6D3783B8-BE36-314E-B153-512676100D3D}" type="datetimeFigureOut">
              <a:rPr lang="en-US" smtClean="0"/>
              <a:t>12/18/2020</a:t>
            </a:fld>
            <a:endParaRPr lang="en-US"/>
          </a:p>
        </p:txBody>
      </p:sp>
      <p:sp>
        <p:nvSpPr>
          <p:cNvPr id="5" name="Footer Placeholder 4">
            <a:extLst>
              <a:ext uri="{FF2B5EF4-FFF2-40B4-BE49-F238E27FC236}">
                <a16:creationId xmlns:a16="http://schemas.microsoft.com/office/drawing/2014/main" id="{1958655E-788C-DE43-B2B3-61C730737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10AA5-E9BB-1F48-9F32-3AECCB2D08E4}"/>
              </a:ext>
            </a:extLst>
          </p:cNvPr>
          <p:cNvSpPr>
            <a:spLocks noGrp="1"/>
          </p:cNvSpPr>
          <p:nvPr>
            <p:ph type="sldNum" sz="quarter" idx="12"/>
          </p:nvPr>
        </p:nvSpPr>
        <p:spPr/>
        <p:txBody>
          <a:bodyPr/>
          <a:lstStyle/>
          <a:p>
            <a:fld id="{A486E148-B341-2045-A79B-1AC0E8A26A72}" type="slidenum">
              <a:rPr lang="en-US" smtClean="0"/>
              <a:t>‹#›</a:t>
            </a:fld>
            <a:endParaRPr lang="en-US"/>
          </a:p>
        </p:txBody>
      </p:sp>
    </p:spTree>
    <p:extLst>
      <p:ext uri="{BB962C8B-B14F-4D97-AF65-F5344CB8AC3E}">
        <p14:creationId xmlns:p14="http://schemas.microsoft.com/office/powerpoint/2010/main" val="282024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20FC1-C72F-49F4-82FB-EECD929D8944}"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51AD9-5F8D-4144-86D6-798FFA4C82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8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64F81D-A64B-417C-9F3D-013958C78B7E}" type="datetime1">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51AD9-5F8D-4144-86D6-798FFA4C8282}" type="slidenum">
              <a:rPr lang="en-US" smtClean="0"/>
              <a:t>‹#›</a:t>
            </a:fld>
            <a:endParaRPr lang="en-US"/>
          </a:p>
        </p:txBody>
      </p:sp>
    </p:spTree>
    <p:extLst>
      <p:ext uri="{BB962C8B-B14F-4D97-AF65-F5344CB8AC3E}">
        <p14:creationId xmlns:p14="http://schemas.microsoft.com/office/powerpoint/2010/main" val="363268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B93546-6C8E-4125-8D11-964E8689BB83}" type="datetime1">
              <a:rPr lang="en-US" smtClean="0"/>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51AD9-5F8D-4144-86D6-798FFA4C8282}" type="slidenum">
              <a:rPr lang="en-US" smtClean="0"/>
              <a:t>‹#›</a:t>
            </a:fld>
            <a:endParaRPr lang="en-US"/>
          </a:p>
        </p:txBody>
      </p:sp>
    </p:spTree>
    <p:extLst>
      <p:ext uri="{BB962C8B-B14F-4D97-AF65-F5344CB8AC3E}">
        <p14:creationId xmlns:p14="http://schemas.microsoft.com/office/powerpoint/2010/main" val="253943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BC19F-01F3-4CF3-BDC0-D4BCE9131DAF}" type="datetime1">
              <a:rPr lang="en-US" smtClean="0"/>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51AD9-5F8D-4144-86D6-798FFA4C8282}" type="slidenum">
              <a:rPr lang="en-US" smtClean="0"/>
              <a:t>‹#›</a:t>
            </a:fld>
            <a:endParaRPr lang="en-US"/>
          </a:p>
        </p:txBody>
      </p:sp>
    </p:spTree>
    <p:extLst>
      <p:ext uri="{BB962C8B-B14F-4D97-AF65-F5344CB8AC3E}">
        <p14:creationId xmlns:p14="http://schemas.microsoft.com/office/powerpoint/2010/main" val="291263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1D2905-8CE4-4FE9-BB57-4CBBCF43B313}" type="datetime1">
              <a:rPr lang="en-US" smtClean="0"/>
              <a:t>12/18/2020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5851AD9-5F8D-4144-86D6-798FFA4C8282}" type="slidenum">
              <a:rPr lang="en-US" smtClean="0"/>
              <a:t>‹#›</a:t>
            </a:fld>
            <a:endParaRPr lang="en-US"/>
          </a:p>
        </p:txBody>
      </p:sp>
    </p:spTree>
    <p:extLst>
      <p:ext uri="{BB962C8B-B14F-4D97-AF65-F5344CB8AC3E}">
        <p14:creationId xmlns:p14="http://schemas.microsoft.com/office/powerpoint/2010/main" val="403222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56DC4C-9D69-4281-9DA7-A4E690DDE78F}" type="datetime1">
              <a:rPr lang="en-US" smtClean="0"/>
              <a:t>12/18/2020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851AD9-5F8D-4144-86D6-798FFA4C8282}" type="slidenum">
              <a:rPr lang="en-US" smtClean="0"/>
              <a:t>‹#›</a:t>
            </a:fld>
            <a:endParaRPr lang="en-US"/>
          </a:p>
        </p:txBody>
      </p:sp>
    </p:spTree>
    <p:extLst>
      <p:ext uri="{BB962C8B-B14F-4D97-AF65-F5344CB8AC3E}">
        <p14:creationId xmlns:p14="http://schemas.microsoft.com/office/powerpoint/2010/main" val="262807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A5847C-A993-4E6D-A58F-B8F76C3E6EA1}" type="datetime1">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51AD9-5F8D-4144-86D6-798FFA4C8282}" type="slidenum">
              <a:rPr lang="en-US" smtClean="0"/>
              <a:t>‹#›</a:t>
            </a:fld>
            <a:endParaRPr lang="en-US"/>
          </a:p>
        </p:txBody>
      </p:sp>
    </p:spTree>
    <p:extLst>
      <p:ext uri="{BB962C8B-B14F-4D97-AF65-F5344CB8AC3E}">
        <p14:creationId xmlns:p14="http://schemas.microsoft.com/office/powerpoint/2010/main" val="180692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EC1411-C235-4BE0-9577-30BFEC204665}" type="datetime1">
              <a:rPr lang="en-US" smtClean="0"/>
              <a:t>12/18/2020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E-to-e repair suitability criteria in clinical trials</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851AD9-5F8D-4144-86D6-798FFA4C828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1AD7EDDC-CF0D-42BA-8E88-938F766B9B7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81570" y="33089"/>
            <a:ext cx="1910430" cy="668651"/>
          </a:xfrm>
          <a:prstGeom prst="rect">
            <a:avLst/>
          </a:prstGeom>
        </p:spPr>
      </p:pic>
    </p:spTree>
    <p:extLst>
      <p:ext uri="{BB962C8B-B14F-4D97-AF65-F5344CB8AC3E}">
        <p14:creationId xmlns:p14="http://schemas.microsoft.com/office/powerpoint/2010/main" val="425568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BEC18E-01D7-4F4B-8610-B167AF1CD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1842A7-6275-7742-8292-240A88D873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E001D-A283-3340-8685-6866D514F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783B8-BE36-314E-B153-512676100D3D}" type="datetimeFigureOut">
              <a:rPr lang="en-US" smtClean="0"/>
              <a:t>12/18/2020</a:t>
            </a:fld>
            <a:endParaRPr lang="en-US"/>
          </a:p>
        </p:txBody>
      </p:sp>
      <p:sp>
        <p:nvSpPr>
          <p:cNvPr id="5" name="Footer Placeholder 4">
            <a:extLst>
              <a:ext uri="{FF2B5EF4-FFF2-40B4-BE49-F238E27FC236}">
                <a16:creationId xmlns:a16="http://schemas.microsoft.com/office/drawing/2014/main" id="{B0BE444F-E1C5-794B-9FDE-3EE749EC6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3F69DB-D2E6-8845-A8E9-55DAF5014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6E148-B341-2045-A79B-1AC0E8A26A72}" type="slidenum">
              <a:rPr lang="en-US" smtClean="0"/>
              <a:t>‹#›</a:t>
            </a:fld>
            <a:endParaRPr lang="en-US"/>
          </a:p>
        </p:txBody>
      </p:sp>
    </p:spTree>
    <p:extLst>
      <p:ext uri="{BB962C8B-B14F-4D97-AF65-F5344CB8AC3E}">
        <p14:creationId xmlns:p14="http://schemas.microsoft.com/office/powerpoint/2010/main" val="2867009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cid:DA625337-3741-4E14-8716-357802FC7FE4"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6A4C41-2523-4A67-8050-51B195D9E6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51AD9-5F8D-4144-86D6-798FFA4C828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05B6F29-FCDF-4597-A577-8A9E3762D31D}"/>
              </a:ext>
            </a:extLst>
          </p:cNvPr>
          <p:cNvSpPr txBox="1">
            <a:spLocks/>
          </p:cNvSpPr>
          <p:nvPr/>
        </p:nvSpPr>
        <p:spPr>
          <a:xfrm>
            <a:off x="838200" y="91232"/>
            <a:ext cx="10515600" cy="699177"/>
          </a:xfrm>
          <a:prstGeom prst="rect">
            <a:avLst/>
          </a:prstGeom>
          <a:solidFill>
            <a:srgbClr val="7030A0"/>
          </a:solidFill>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400" b="0" i="0" u="none" strike="noStrike" kern="1200" cap="none" spc="-50" normalizeH="0" baseline="0" noProof="0" dirty="0">
                <a:ln>
                  <a:noFill/>
                </a:ln>
                <a:solidFill>
                  <a:prstClr val="white"/>
                </a:solidFill>
                <a:effectLst/>
                <a:uLnTx/>
                <a:uFillTx/>
                <a:latin typeface="Calibri" panose="020F0502020204030204"/>
                <a:ea typeface="+mj-ea"/>
                <a:cs typeface="+mj-cs"/>
              </a:rPr>
              <a:t>HVC Accomplishments in 2020</a:t>
            </a:r>
            <a:endParaRPr kumimoji="0" lang="en-US" sz="1400" b="0" i="0" u="none" strike="noStrike" kern="1200" cap="none" spc="-50" normalizeH="0" baseline="0" noProof="0" dirty="0">
              <a:ln>
                <a:noFill/>
              </a:ln>
              <a:solidFill>
                <a:prstClr val="white"/>
              </a:solidFill>
              <a:effectLst/>
              <a:uLnTx/>
              <a:uFillTx/>
              <a:latin typeface="Calibri Light" panose="020F0302020204030204"/>
              <a:ea typeface="+mj-ea"/>
              <a:cs typeface="+mj-cs"/>
            </a:endParaRPr>
          </a:p>
        </p:txBody>
      </p:sp>
      <p:pic>
        <p:nvPicPr>
          <p:cNvPr id="9" name="Picture 8">
            <a:extLst>
              <a:ext uri="{FF2B5EF4-FFF2-40B4-BE49-F238E27FC236}">
                <a16:creationId xmlns:a16="http://schemas.microsoft.com/office/drawing/2014/main" id="{8038B2A3-DDD8-43B1-83D5-4F33969B3A0C}"/>
              </a:ext>
            </a:extLst>
          </p:cNvPr>
          <p:cNvPicPr>
            <a:picLocks noChangeAspect="1"/>
          </p:cNvPicPr>
          <p:nvPr/>
        </p:nvPicPr>
        <p:blipFill>
          <a:blip r:embed="rId2"/>
          <a:stretch>
            <a:fillRect/>
          </a:stretch>
        </p:blipFill>
        <p:spPr>
          <a:xfrm>
            <a:off x="7792927" y="4972483"/>
            <a:ext cx="870566" cy="1064025"/>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8591914-78CF-4D50-82F3-D443205562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950" y="928908"/>
            <a:ext cx="1968041" cy="688814"/>
          </a:xfrm>
          <a:prstGeom prst="rect">
            <a:avLst/>
          </a:prstGeom>
        </p:spPr>
      </p:pic>
      <p:cxnSp>
        <p:nvCxnSpPr>
          <p:cNvPr id="7" name="Straight Connector 6">
            <a:extLst>
              <a:ext uri="{FF2B5EF4-FFF2-40B4-BE49-F238E27FC236}">
                <a16:creationId xmlns:a16="http://schemas.microsoft.com/office/drawing/2014/main" id="{DD59BB2A-F88E-45E8-9F3F-EF8C4EB2B191}"/>
              </a:ext>
            </a:extLst>
          </p:cNvPr>
          <p:cNvCxnSpPr>
            <a:cxnSpLocks/>
          </p:cNvCxnSpPr>
          <p:nvPr/>
        </p:nvCxnSpPr>
        <p:spPr>
          <a:xfrm>
            <a:off x="838200" y="2406170"/>
            <a:ext cx="103742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D6EA73-F1F7-4F7B-9A6A-3410C5F5A142}"/>
              </a:ext>
            </a:extLst>
          </p:cNvPr>
          <p:cNvCxnSpPr>
            <a:cxnSpLocks/>
          </p:cNvCxnSpPr>
          <p:nvPr/>
        </p:nvCxnSpPr>
        <p:spPr>
          <a:xfrm>
            <a:off x="908859" y="4386416"/>
            <a:ext cx="1037428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C4BB51-0871-44E4-8176-D67DF2A4F3F8}"/>
              </a:ext>
            </a:extLst>
          </p:cNvPr>
          <p:cNvSpPr txBox="1"/>
          <p:nvPr/>
        </p:nvSpPr>
        <p:spPr>
          <a:xfrm>
            <a:off x="446314" y="1128898"/>
            <a:ext cx="3744686"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Created a mission statement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8231A7"/>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core working groups</a:t>
            </a:r>
          </a:p>
        </p:txBody>
      </p:sp>
      <p:sp>
        <p:nvSpPr>
          <p:cNvPr id="14" name="TextBox 13">
            <a:extLst>
              <a:ext uri="{FF2B5EF4-FFF2-40B4-BE49-F238E27FC236}">
                <a16:creationId xmlns:a16="http://schemas.microsoft.com/office/drawing/2014/main" id="{9AA46988-17E2-4580-936B-CC730F408AC2}"/>
              </a:ext>
            </a:extLst>
          </p:cNvPr>
          <p:cNvSpPr txBox="1"/>
          <p:nvPr/>
        </p:nvSpPr>
        <p:spPr>
          <a:xfrm>
            <a:off x="3744682" y="1650989"/>
            <a:ext cx="4702629" cy="646331"/>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Developed a logo, website, newsletter, charter, email accounts, and had a name change (the Scientific Council was formerly known as the Executive Committee)</a:t>
            </a:r>
          </a:p>
        </p:txBody>
      </p:sp>
      <p:sp>
        <p:nvSpPr>
          <p:cNvPr id="15" name="TextBox 14">
            <a:extLst>
              <a:ext uri="{FF2B5EF4-FFF2-40B4-BE49-F238E27FC236}">
                <a16:creationId xmlns:a16="http://schemas.microsoft.com/office/drawing/2014/main" id="{3713677F-6EFE-4DEE-A437-1DECC7BCDE8A}"/>
              </a:ext>
            </a:extLst>
          </p:cNvPr>
          <p:cNvSpPr txBox="1"/>
          <p:nvPr/>
        </p:nvSpPr>
        <p:spPr>
          <a:xfrm>
            <a:off x="1138643" y="4455902"/>
            <a:ext cx="2906483" cy="19082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100</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project team members working on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projects started this year</a:t>
            </a:r>
          </a:p>
        </p:txBody>
      </p:sp>
      <p:sp>
        <p:nvSpPr>
          <p:cNvPr id="16" name="TextBox 15">
            <a:extLst>
              <a:ext uri="{FF2B5EF4-FFF2-40B4-BE49-F238E27FC236}">
                <a16:creationId xmlns:a16="http://schemas.microsoft.com/office/drawing/2014/main" id="{D140B228-948B-4EFB-8C2C-1447910B153C}"/>
              </a:ext>
            </a:extLst>
          </p:cNvPr>
          <p:cNvSpPr txBox="1"/>
          <p:nvPr/>
        </p:nvSpPr>
        <p:spPr>
          <a:xfrm>
            <a:off x="5253611" y="4520089"/>
            <a:ext cx="2390352" cy="16927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early and mid-career faculty interested in participating with HVC projects</a:t>
            </a:r>
          </a:p>
        </p:txBody>
      </p:sp>
      <p:pic>
        <p:nvPicPr>
          <p:cNvPr id="18" name="Graphic 17" descr="Group of people with solid fill">
            <a:extLst>
              <a:ext uri="{FF2B5EF4-FFF2-40B4-BE49-F238E27FC236}">
                <a16:creationId xmlns:a16="http://schemas.microsoft.com/office/drawing/2014/main" id="{3E448DFF-D28E-40EF-AC77-7053B3F67D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014" y="4940504"/>
            <a:ext cx="1264738" cy="1264738"/>
          </a:xfrm>
          <a:prstGeom prst="rect">
            <a:avLst/>
          </a:prstGeom>
        </p:spPr>
      </p:pic>
      <p:sp>
        <p:nvSpPr>
          <p:cNvPr id="20" name="TextBox 19">
            <a:extLst>
              <a:ext uri="{FF2B5EF4-FFF2-40B4-BE49-F238E27FC236}">
                <a16:creationId xmlns:a16="http://schemas.microsoft.com/office/drawing/2014/main" id="{EE20912C-CF6B-408D-A6C3-A7D2AD6CD6A5}"/>
              </a:ext>
            </a:extLst>
          </p:cNvPr>
          <p:cNvSpPr txBox="1"/>
          <p:nvPr/>
        </p:nvSpPr>
        <p:spPr>
          <a:xfrm>
            <a:off x="8702517" y="881247"/>
            <a:ext cx="2690616" cy="14157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collaborations this year with the HVC and key organizations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F37A7C9-AF2A-4834-A432-967E4A363ED0}"/>
              </a:ext>
            </a:extLst>
          </p:cNvPr>
          <p:cNvSpPr txBox="1"/>
          <p:nvPr/>
        </p:nvSpPr>
        <p:spPr>
          <a:xfrm>
            <a:off x="8641077" y="4505977"/>
            <a:ext cx="3550923" cy="16466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public comments submitted on behalf of the HVC this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the proposed decision memo and national coverage determination (NCD) for TEER (transcatheter edge-to-edge repair)  and 2) the proposed MCIT rule</a:t>
            </a:r>
          </a:p>
        </p:txBody>
      </p:sp>
      <p:sp>
        <p:nvSpPr>
          <p:cNvPr id="27" name="TextBox 26">
            <a:extLst>
              <a:ext uri="{FF2B5EF4-FFF2-40B4-BE49-F238E27FC236}">
                <a16:creationId xmlns:a16="http://schemas.microsoft.com/office/drawing/2014/main" id="{57AC425F-6E1C-4F13-8865-A6E59A7545D1}"/>
              </a:ext>
            </a:extLst>
          </p:cNvPr>
          <p:cNvSpPr txBox="1"/>
          <p:nvPr/>
        </p:nvSpPr>
        <p:spPr>
          <a:xfrm>
            <a:off x="7751272" y="2679433"/>
            <a:ext cx="3531869" cy="584775"/>
          </a:xfrm>
          <a:prstGeom prst="rect">
            <a:avLst/>
          </a:prstGeom>
          <a:solidFill>
            <a:schemeClr val="bg1">
              <a:lumMod val="95000"/>
            </a:schemeClr>
          </a:solidFill>
        </p:spPr>
        <p:txBody>
          <a:bodyPr wrap="square">
            <a:spAutoFit/>
          </a:body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10+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hours of content</a:t>
            </a:r>
          </a:p>
        </p:txBody>
      </p:sp>
      <p:sp>
        <p:nvSpPr>
          <p:cNvPr id="28" name="TextBox 27">
            <a:extLst>
              <a:ext uri="{FF2B5EF4-FFF2-40B4-BE49-F238E27FC236}">
                <a16:creationId xmlns:a16="http://schemas.microsoft.com/office/drawing/2014/main" id="{7BF96BE1-8497-4A44-B997-21E48002F7A2}"/>
              </a:ext>
            </a:extLst>
          </p:cNvPr>
          <p:cNvSpPr txBox="1"/>
          <p:nvPr/>
        </p:nvSpPr>
        <p:spPr>
          <a:xfrm>
            <a:off x="7740980" y="3547156"/>
            <a:ext cx="3552451" cy="754053"/>
          </a:xfrm>
          <a:prstGeom prst="rect">
            <a:avLst/>
          </a:prstGeom>
          <a:solidFill>
            <a:schemeClr val="bg1">
              <a:lumMod val="95000"/>
            </a:schemeClr>
          </a:solid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13+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hours of content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and over 35 lectures</a:t>
            </a:r>
          </a:p>
        </p:txBody>
      </p:sp>
      <p:sp>
        <p:nvSpPr>
          <p:cNvPr id="30" name="TextBox 29">
            <a:extLst>
              <a:ext uri="{FF2B5EF4-FFF2-40B4-BE49-F238E27FC236}">
                <a16:creationId xmlns:a16="http://schemas.microsoft.com/office/drawing/2014/main" id="{CB10453C-D3A7-468E-AFC1-5A80BBAF4582}"/>
              </a:ext>
            </a:extLst>
          </p:cNvPr>
          <p:cNvSpPr txBox="1"/>
          <p:nvPr/>
        </p:nvSpPr>
        <p:spPr>
          <a:xfrm>
            <a:off x="2585525" y="2570687"/>
            <a:ext cx="431316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1"/>
                </a:solidFill>
                <a:effectLst/>
                <a:uLnTx/>
                <a:uFillTx/>
                <a:latin typeface="Arial" panose="020B0604020202020204" pitchFamily="34" charset="0"/>
                <a:ea typeface="Times New Roman" panose="02020603050405020304" pitchFamily="18" charset="0"/>
                <a:cs typeface="Arial" panose="020B0604020202020204" pitchFamily="34" charset="0"/>
              </a:rPr>
              <a:t>Hosted 2 Project Webinars </a:t>
            </a:r>
            <a:endParaRPr kumimoji="0" lang="en-US" sz="2400" b="1" i="0" u="none" strike="noStrike" kern="1200" cap="none" spc="0" normalizeH="0" baseline="0" noProof="0" dirty="0">
              <a:ln>
                <a:noFill/>
              </a:ln>
              <a:solidFill>
                <a:srgbClr val="404041"/>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0AD48162-5A0E-4190-A4C9-38C46924DF6C}"/>
              </a:ext>
            </a:extLst>
          </p:cNvPr>
          <p:cNvSpPr txBox="1"/>
          <p:nvPr/>
        </p:nvSpPr>
        <p:spPr>
          <a:xfrm>
            <a:off x="2717070" y="2939953"/>
            <a:ext cx="3467901"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faculty participants,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representing between 50-70 institutions, organizations, corporations</a:t>
            </a:r>
          </a:p>
        </p:txBody>
      </p:sp>
      <p:pic>
        <p:nvPicPr>
          <p:cNvPr id="37" name="Picture 36">
            <a:extLst>
              <a:ext uri="{FF2B5EF4-FFF2-40B4-BE49-F238E27FC236}">
                <a16:creationId xmlns:a16="http://schemas.microsoft.com/office/drawing/2014/main" id="{735DBD38-6D4E-47DF-95A2-FF10A4B9F626}"/>
              </a:ext>
            </a:extLst>
          </p:cNvPr>
          <p:cNvPicPr>
            <a:picLocks noChangeAspect="1"/>
          </p:cNvPicPr>
          <p:nvPr/>
        </p:nvPicPr>
        <p:blipFill>
          <a:blip r:embed="rId6"/>
          <a:stretch>
            <a:fillRect/>
          </a:stretch>
        </p:blipFill>
        <p:spPr>
          <a:xfrm>
            <a:off x="7026453" y="3547155"/>
            <a:ext cx="1187045" cy="754053"/>
          </a:xfrm>
          <a:prstGeom prst="rect">
            <a:avLst/>
          </a:prstGeom>
        </p:spPr>
      </p:pic>
      <p:pic>
        <p:nvPicPr>
          <p:cNvPr id="38" name="Picture 37">
            <a:extLst>
              <a:ext uri="{FF2B5EF4-FFF2-40B4-BE49-F238E27FC236}">
                <a16:creationId xmlns:a16="http://schemas.microsoft.com/office/drawing/2014/main" id="{1894D654-07CC-4906-862E-A3429106F044}"/>
              </a:ext>
            </a:extLst>
          </p:cNvPr>
          <p:cNvPicPr>
            <a:picLocks noChangeAspect="1"/>
          </p:cNvPicPr>
          <p:nvPr/>
        </p:nvPicPr>
        <p:blipFill>
          <a:blip r:embed="rId7"/>
          <a:stretch>
            <a:fillRect/>
          </a:stretch>
        </p:blipFill>
        <p:spPr>
          <a:xfrm>
            <a:off x="7026453" y="2625678"/>
            <a:ext cx="1187045" cy="855597"/>
          </a:xfrm>
          <a:prstGeom prst="rect">
            <a:avLst/>
          </a:prstGeom>
        </p:spPr>
      </p:pic>
      <p:cxnSp>
        <p:nvCxnSpPr>
          <p:cNvPr id="43" name="Straight Connector 42">
            <a:extLst>
              <a:ext uri="{FF2B5EF4-FFF2-40B4-BE49-F238E27FC236}">
                <a16:creationId xmlns:a16="http://schemas.microsoft.com/office/drawing/2014/main" id="{CA61C865-1EDE-47D4-A02C-08CA553B344B}"/>
              </a:ext>
            </a:extLst>
          </p:cNvPr>
          <p:cNvCxnSpPr>
            <a:cxnSpLocks/>
          </p:cNvCxnSpPr>
          <p:nvPr/>
        </p:nvCxnSpPr>
        <p:spPr>
          <a:xfrm>
            <a:off x="4191000" y="1111659"/>
            <a:ext cx="0" cy="11560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6FF88D-28A7-4BA3-8C96-0602EEB59DE5}"/>
              </a:ext>
            </a:extLst>
          </p:cNvPr>
          <p:cNvCxnSpPr>
            <a:cxnSpLocks/>
          </p:cNvCxnSpPr>
          <p:nvPr/>
        </p:nvCxnSpPr>
        <p:spPr>
          <a:xfrm>
            <a:off x="8567057" y="1111659"/>
            <a:ext cx="0" cy="11560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08195657-E032-4805-A50C-A4F095B37B2F}"/>
              </a:ext>
            </a:extLst>
          </p:cNvPr>
          <p:cNvPicPr>
            <a:picLocks noChangeAspect="1"/>
          </p:cNvPicPr>
          <p:nvPr/>
        </p:nvPicPr>
        <p:blipFill>
          <a:blip r:embed="rId8"/>
          <a:stretch>
            <a:fillRect/>
          </a:stretch>
        </p:blipFill>
        <p:spPr>
          <a:xfrm>
            <a:off x="908859" y="2583049"/>
            <a:ext cx="1415472" cy="1560236"/>
          </a:xfrm>
          <a:prstGeom prst="rect">
            <a:avLst/>
          </a:prstGeom>
        </p:spPr>
      </p:pic>
      <p:cxnSp>
        <p:nvCxnSpPr>
          <p:cNvPr id="47" name="Straight Connector 46">
            <a:extLst>
              <a:ext uri="{FF2B5EF4-FFF2-40B4-BE49-F238E27FC236}">
                <a16:creationId xmlns:a16="http://schemas.microsoft.com/office/drawing/2014/main" id="{9BE22994-965A-429D-BB1F-DA4BF51EF268}"/>
              </a:ext>
            </a:extLst>
          </p:cNvPr>
          <p:cNvCxnSpPr>
            <a:cxnSpLocks/>
          </p:cNvCxnSpPr>
          <p:nvPr/>
        </p:nvCxnSpPr>
        <p:spPr>
          <a:xfrm>
            <a:off x="7666378" y="4994867"/>
            <a:ext cx="0" cy="11560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188D20-DFB7-43A1-828E-6977A19A68E9}"/>
              </a:ext>
            </a:extLst>
          </p:cNvPr>
          <p:cNvCxnSpPr>
            <a:cxnSpLocks/>
          </p:cNvCxnSpPr>
          <p:nvPr/>
        </p:nvCxnSpPr>
        <p:spPr>
          <a:xfrm>
            <a:off x="4093258" y="4940504"/>
            <a:ext cx="0" cy="11560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6D364C1-289E-4BBD-B99D-2DBD7670F5C7}"/>
              </a:ext>
            </a:extLst>
          </p:cNvPr>
          <p:cNvPicPr>
            <a:picLocks noChangeAspect="1"/>
          </p:cNvPicPr>
          <p:nvPr/>
        </p:nvPicPr>
        <p:blipFill>
          <a:blip r:embed="rId9"/>
          <a:stretch>
            <a:fillRect/>
          </a:stretch>
        </p:blipFill>
        <p:spPr>
          <a:xfrm>
            <a:off x="266419" y="5031658"/>
            <a:ext cx="1046822" cy="833291"/>
          </a:xfrm>
          <a:prstGeom prst="rect">
            <a:avLst/>
          </a:prstGeom>
        </p:spPr>
      </p:pic>
    </p:spTree>
    <p:extLst>
      <p:ext uri="{BB962C8B-B14F-4D97-AF65-F5344CB8AC3E}">
        <p14:creationId xmlns:p14="http://schemas.microsoft.com/office/powerpoint/2010/main" val="68124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9B97-7680-4883-B04D-6F4E9AB64551}"/>
              </a:ext>
            </a:extLst>
          </p:cNvPr>
          <p:cNvSpPr>
            <a:spLocks noGrp="1"/>
          </p:cNvSpPr>
          <p:nvPr>
            <p:ph type="title"/>
          </p:nvPr>
        </p:nvSpPr>
        <p:spPr>
          <a:xfrm>
            <a:off x="838200" y="365125"/>
            <a:ext cx="10515600" cy="1144707"/>
          </a:xfrm>
        </p:spPr>
        <p:txBody>
          <a:bodyPr>
            <a:normAutofit/>
          </a:bodyPr>
          <a:lstStyle/>
          <a:p>
            <a:pPr algn="ctr"/>
            <a:r>
              <a:rPr lang="en-US" sz="4400" kern="1200" dirty="0">
                <a:solidFill>
                  <a:schemeClr val="dk1"/>
                </a:solidFill>
                <a:effectLst/>
                <a:latin typeface="Calibri" panose="020F0502020204030204"/>
                <a:ea typeface="+mn-ea"/>
                <a:cs typeface="+mn-cs"/>
              </a:rPr>
              <a:t>Debrief on BAV Disease </a:t>
            </a:r>
            <a:r>
              <a:rPr lang="en-US" dirty="0">
                <a:solidFill>
                  <a:schemeClr val="dk1"/>
                </a:solidFill>
                <a:latin typeface="Calibri" panose="020F0502020204030204"/>
                <a:ea typeface="+mn-ea"/>
                <a:cs typeface="+mn-cs"/>
              </a:rPr>
              <a:t>G</a:t>
            </a:r>
            <a:r>
              <a:rPr lang="en-US" sz="4400" kern="1200" dirty="0">
                <a:solidFill>
                  <a:schemeClr val="dk1"/>
                </a:solidFill>
                <a:effectLst/>
                <a:latin typeface="Calibri" panose="020F0502020204030204"/>
                <a:ea typeface="+mn-ea"/>
                <a:cs typeface="+mn-cs"/>
              </a:rPr>
              <a:t>lobal </a:t>
            </a:r>
            <a:r>
              <a:rPr lang="en-US" dirty="0">
                <a:solidFill>
                  <a:schemeClr val="dk1"/>
                </a:solidFill>
                <a:latin typeface="Calibri" panose="020F0502020204030204"/>
                <a:ea typeface="+mn-ea"/>
                <a:cs typeface="+mn-cs"/>
              </a:rPr>
              <a:t>W</a:t>
            </a:r>
            <a:r>
              <a:rPr lang="en-US" sz="4400" kern="1200" dirty="0">
                <a:solidFill>
                  <a:schemeClr val="dk1"/>
                </a:solidFill>
                <a:effectLst/>
                <a:latin typeface="Calibri" panose="020F0502020204030204"/>
                <a:ea typeface="+mn-ea"/>
                <a:cs typeface="+mn-cs"/>
              </a:rPr>
              <a:t>orkshop </a:t>
            </a:r>
            <a:br>
              <a:rPr lang="en-US" sz="4400" kern="1200" dirty="0">
                <a:solidFill>
                  <a:schemeClr val="dk1"/>
                </a:solidFill>
                <a:effectLst/>
                <a:latin typeface="Calibri" panose="020F0502020204030204"/>
                <a:ea typeface="+mn-ea"/>
                <a:cs typeface="+mn-cs"/>
              </a:rPr>
            </a:br>
            <a:endParaRPr lang="en-US" sz="1400" dirty="0"/>
          </a:p>
        </p:txBody>
      </p:sp>
      <p:sp>
        <p:nvSpPr>
          <p:cNvPr id="3" name="Content Placeholder 2">
            <a:extLst>
              <a:ext uri="{FF2B5EF4-FFF2-40B4-BE49-F238E27FC236}">
                <a16:creationId xmlns:a16="http://schemas.microsoft.com/office/drawing/2014/main" id="{6B48B9B5-1BFA-44CC-BC25-37A467147875}"/>
              </a:ext>
            </a:extLst>
          </p:cNvPr>
          <p:cNvSpPr>
            <a:spLocks noGrp="1"/>
          </p:cNvSpPr>
          <p:nvPr>
            <p:ph idx="1"/>
          </p:nvPr>
        </p:nvSpPr>
        <p:spPr>
          <a:xfrm>
            <a:off x="5546361" y="1509832"/>
            <a:ext cx="6475750" cy="4351338"/>
          </a:xfrm>
        </p:spPr>
        <p:txBody>
          <a:bodyPr>
            <a:normAutofit lnSpcReduction="10000"/>
          </a:bodyPr>
          <a:lstStyle/>
          <a:p>
            <a:r>
              <a:rPr lang="en-US" sz="2200" dirty="0">
                <a:solidFill>
                  <a:srgbClr val="7030A0"/>
                </a:solidFill>
                <a:effectLst/>
                <a:latin typeface="Arial" panose="020B0604020202020204" pitchFamily="34" charset="0"/>
                <a:ea typeface="Calibri" panose="020F0502020204030204" pitchFamily="34" charset="0"/>
              </a:rPr>
              <a:t>December </a:t>
            </a:r>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3-4, 2020</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Two-day webinar with over 13 hours of content</a:t>
            </a:r>
          </a:p>
          <a:p>
            <a:r>
              <a:rPr lang="en-US" sz="22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&gt;100 </a:t>
            </a:r>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participating faculty and attendees (</a:t>
            </a:r>
            <a:r>
              <a:rPr lang="en-US" sz="2200" dirty="0">
                <a:solidFill>
                  <a:srgbClr val="7030A0"/>
                </a:solidFill>
                <a:latin typeface="Arial" panose="020B0604020202020204" pitchFamily="34" charset="0"/>
                <a:cs typeface="Arial" panose="020B0604020202020204" pitchFamily="34" charset="0"/>
              </a:rPr>
              <a:t>experts in cardiovascular disease and science, regulatory agencies, professional societies, and industry)</a:t>
            </a:r>
            <a:endPar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sz="2200" b="1" dirty="0">
                <a:solidFill>
                  <a:srgbClr val="7030A0"/>
                </a:solidFill>
                <a:latin typeface="Arial" panose="020B0604020202020204" pitchFamily="34" charset="0"/>
                <a:cs typeface="Arial" panose="020B0604020202020204" pitchFamily="34" charset="0"/>
              </a:rPr>
              <a:t>16 </a:t>
            </a:r>
            <a:r>
              <a:rPr lang="en-US" sz="2200" dirty="0">
                <a:solidFill>
                  <a:srgbClr val="7030A0"/>
                </a:solidFill>
                <a:latin typeface="Arial" panose="020B0604020202020204" pitchFamily="34" charset="0"/>
                <a:cs typeface="Arial" panose="020B0604020202020204" pitchFamily="34" charset="0"/>
              </a:rPr>
              <a:t>early career faculty participants played integral roles in helping organize and participate in the conference</a:t>
            </a:r>
          </a:p>
          <a:p>
            <a:r>
              <a:rPr lang="en-US" sz="2200" b="1" dirty="0">
                <a:solidFill>
                  <a:srgbClr val="7030A0"/>
                </a:solidFill>
                <a:latin typeface="Arial" panose="020B0604020202020204" pitchFamily="34" charset="0"/>
                <a:ea typeface="Calibri" panose="020F0502020204030204" pitchFamily="34" charset="0"/>
                <a:cs typeface="Arial" panose="020B0604020202020204" pitchFamily="34" charset="0"/>
              </a:rPr>
              <a:t>40</a:t>
            </a:r>
            <a:r>
              <a:rPr lang="en-US" sz="2200" dirty="0">
                <a:solidFill>
                  <a:srgbClr val="7030A0"/>
                </a:solidFill>
                <a:latin typeface="Arial" panose="020B0604020202020204" pitchFamily="34" charset="0"/>
                <a:ea typeface="Calibri" panose="020F0502020204030204" pitchFamily="34" charset="0"/>
                <a:cs typeface="Arial" panose="020B0604020202020204" pitchFamily="34" charset="0"/>
              </a:rPr>
              <a:t> lectures/talks were presented, including controversial case presentations by early career faculty, followed by significant time for in-depth discussion</a:t>
            </a:r>
            <a:endParaRPr lang="en-US" sz="2200" dirty="0">
              <a:solidFill>
                <a:srgbClr val="7030A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160D67-0787-48A7-A03A-FA0E6A6F5B68}"/>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84812" y="1957296"/>
            <a:ext cx="4706913" cy="2943407"/>
          </a:xfrm>
          <a:prstGeom prst="rect">
            <a:avLst/>
          </a:prstGeom>
          <a:noFill/>
          <a:ln>
            <a:noFill/>
          </a:ln>
        </p:spPr>
      </p:pic>
    </p:spTree>
    <p:extLst>
      <p:ext uri="{BB962C8B-B14F-4D97-AF65-F5344CB8AC3E}">
        <p14:creationId xmlns:p14="http://schemas.microsoft.com/office/powerpoint/2010/main" val="327101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9B97-7680-4883-B04D-6F4E9AB64551}"/>
              </a:ext>
            </a:extLst>
          </p:cNvPr>
          <p:cNvSpPr>
            <a:spLocks noGrp="1"/>
          </p:cNvSpPr>
          <p:nvPr>
            <p:ph type="title"/>
          </p:nvPr>
        </p:nvSpPr>
        <p:spPr>
          <a:xfrm>
            <a:off x="838200" y="186044"/>
            <a:ext cx="10515600" cy="989113"/>
          </a:xfrm>
        </p:spPr>
        <p:txBody>
          <a:bodyPr>
            <a:normAutofit/>
          </a:bodyPr>
          <a:lstStyle/>
          <a:p>
            <a:pPr algn="ctr"/>
            <a:r>
              <a:rPr lang="en-US" sz="4400" kern="1200" dirty="0">
                <a:solidFill>
                  <a:schemeClr val="dk1"/>
                </a:solidFill>
                <a:effectLst/>
                <a:latin typeface="Calibri" panose="020F0502020204030204"/>
                <a:ea typeface="+mn-ea"/>
                <a:cs typeface="+mn-cs"/>
              </a:rPr>
              <a:t>Update on </a:t>
            </a:r>
            <a:r>
              <a:rPr lang="en-US" dirty="0">
                <a:solidFill>
                  <a:schemeClr val="dk1"/>
                </a:solidFill>
                <a:latin typeface="Calibri" panose="020F0502020204030204"/>
                <a:ea typeface="+mn-ea"/>
                <a:cs typeface="+mn-cs"/>
              </a:rPr>
              <a:t>EtE Suitability Project </a:t>
            </a:r>
            <a:endParaRPr lang="en-US" sz="1400" dirty="0"/>
          </a:p>
        </p:txBody>
      </p:sp>
      <p:sp>
        <p:nvSpPr>
          <p:cNvPr id="3" name="Content Placeholder 2">
            <a:extLst>
              <a:ext uri="{FF2B5EF4-FFF2-40B4-BE49-F238E27FC236}">
                <a16:creationId xmlns:a16="http://schemas.microsoft.com/office/drawing/2014/main" id="{6B48B9B5-1BFA-44CC-BC25-37A467147875}"/>
              </a:ext>
            </a:extLst>
          </p:cNvPr>
          <p:cNvSpPr>
            <a:spLocks noGrp="1"/>
          </p:cNvSpPr>
          <p:nvPr>
            <p:ph idx="1"/>
          </p:nvPr>
        </p:nvSpPr>
        <p:spPr>
          <a:xfrm>
            <a:off x="1536732" y="1354238"/>
            <a:ext cx="10515600" cy="4748795"/>
          </a:xfrm>
        </p:spPr>
        <p:txBody>
          <a:bodyPr>
            <a:normAutofit/>
          </a:bodyPr>
          <a:lstStyle/>
          <a:p>
            <a:pPr marL="0" marR="0" indent="0">
              <a:lnSpc>
                <a:spcPts val="1350"/>
              </a:lnSpc>
              <a:spcBef>
                <a:spcPts val="0"/>
              </a:spcBef>
              <a:spcAft>
                <a:spcPts val="1200"/>
              </a:spcAft>
              <a:buNone/>
            </a:pPr>
            <a:r>
              <a:rPr lang="en-US" sz="1600" dirty="0">
                <a:effectLst/>
                <a:latin typeface="Arial" panose="020B0604020202020204" pitchFamily="34" charset="0"/>
                <a:ea typeface="Calibri" panose="020F0502020204030204" pitchFamily="34" charset="0"/>
                <a:cs typeface="Arial" panose="020B0604020202020204" pitchFamily="34" charset="0"/>
              </a:rPr>
              <a:t>Since the project kickoff in June 2020, the working group has made significant progress and clarified two destinations for the work product. </a:t>
            </a:r>
          </a:p>
          <a:p>
            <a:pPr marL="342900" marR="0" lvl="0" indent="-342900">
              <a:lnSpc>
                <a:spcPts val="1350"/>
              </a:lnSpc>
              <a:spcBef>
                <a:spcPts val="0"/>
              </a:spcBef>
              <a:spcAft>
                <a:spcPts val="1200"/>
              </a:spcAft>
              <a:buFont typeface="+mj-lt"/>
              <a:buAutoNum type="arabicParenR"/>
            </a:pPr>
            <a:r>
              <a:rPr lang="en-US" sz="1600" b="1" dirty="0">
                <a:effectLst/>
                <a:latin typeface="Arial" panose="020B0604020202020204" pitchFamily="34" charset="0"/>
                <a:ea typeface="Calibri" panose="020F0502020204030204" pitchFamily="34" charset="0"/>
                <a:cs typeface="Arial" panose="020B0604020202020204" pitchFamily="34" charset="0"/>
              </a:rPr>
              <a:t>The scope of this initial manuscript is narrowly focused on the original FDA mandate to this group to help define a category of patients who would be unsuitable for EtE repair</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“red </a:t>
            </a:r>
            <a:r>
              <a:rPr lang="en-US" sz="1600" b="1" dirty="0">
                <a:latin typeface="Arial" panose="020B0604020202020204" pitchFamily="34" charset="0"/>
                <a:ea typeface="Calibri" panose="020F0502020204030204" pitchFamily="34" charset="0"/>
                <a:cs typeface="Arial" panose="020B0604020202020204" pitchFamily="34" charset="0"/>
              </a:rPr>
              <a:t>light”) </a:t>
            </a:r>
            <a:r>
              <a:rPr lang="en-US" sz="1600" b="1" dirty="0">
                <a:effectLst/>
                <a:latin typeface="Arial" panose="020B0604020202020204" pitchFamily="34" charset="0"/>
                <a:ea typeface="Calibri" panose="020F0502020204030204" pitchFamily="34" charset="0"/>
                <a:cs typeface="Arial" panose="020B0604020202020204" pitchFamily="34" charset="0"/>
              </a:rPr>
              <a:t>and thus could be considered for single arm registries of TMVR devices currently under investigation.</a:t>
            </a:r>
          </a:p>
          <a:p>
            <a:pPr marL="742950" marR="0" lvl="1" indent="-285750">
              <a:lnSpc>
                <a:spcPts val="1350"/>
              </a:lnSpc>
              <a:spcBef>
                <a:spcPts val="0"/>
              </a:spcBef>
              <a:spcAft>
                <a:spcPts val="1200"/>
              </a:spcAft>
              <a:buFont typeface="+mj-lt"/>
              <a:buAutoNum type="alphaLcPeriod"/>
            </a:pPr>
            <a:r>
              <a:rPr lang="en-US" sz="1400" dirty="0">
                <a:effectLst/>
                <a:latin typeface="Arial" panose="020B0604020202020204" pitchFamily="34" charset="0"/>
                <a:ea typeface="Calibri" panose="020F0502020204030204" pitchFamily="34" charset="0"/>
                <a:cs typeface="Arial" panose="020B0604020202020204" pitchFamily="34" charset="0"/>
              </a:rPr>
              <a:t>At the end of November, the draft consensus document on </a:t>
            </a:r>
            <a:r>
              <a:rPr lang="en-US" sz="1400" i="1" dirty="0">
                <a:effectLst/>
                <a:latin typeface="Arial" panose="020B0604020202020204" pitchFamily="34" charset="0"/>
                <a:ea typeface="Calibri" panose="020F0502020204030204" pitchFamily="34" charset="0"/>
                <a:cs typeface="Arial" panose="020B0604020202020204" pitchFamily="34" charset="0"/>
              </a:rPr>
              <a:t>Non-Suitability for Transcatheter Mitral Repair by Edge-to-Edge Therapy </a:t>
            </a:r>
            <a:r>
              <a:rPr lang="en-US" sz="1400" dirty="0">
                <a:effectLst/>
                <a:latin typeface="Arial" panose="020B0604020202020204" pitchFamily="34" charset="0"/>
                <a:ea typeface="Calibri" panose="020F0502020204030204" pitchFamily="34" charset="0"/>
                <a:cs typeface="Arial" panose="020B0604020202020204" pitchFamily="34" charset="0"/>
              </a:rPr>
              <a:t>was sent to the working group for comments and edits. </a:t>
            </a:r>
          </a:p>
          <a:p>
            <a:pPr marL="742950" marR="0" lvl="1" indent="-285750">
              <a:lnSpc>
                <a:spcPts val="1350"/>
              </a:lnSpc>
              <a:spcBef>
                <a:spcPts val="0"/>
              </a:spcBef>
              <a:spcAft>
                <a:spcPts val="1200"/>
              </a:spcAft>
              <a:buFont typeface="+mj-lt"/>
              <a:buAutoNum type="alphaLcPeriod"/>
            </a:pPr>
            <a:r>
              <a:rPr lang="en-US" sz="1400" dirty="0">
                <a:effectLst/>
                <a:latin typeface="Arial" panose="020B0604020202020204" pitchFamily="34" charset="0"/>
                <a:ea typeface="Calibri" panose="020F0502020204030204" pitchFamily="34" charset="0"/>
                <a:cs typeface="Arial" panose="020B0604020202020204" pitchFamily="34" charset="0"/>
              </a:rPr>
              <a:t>The project co-chairs will review the feedback and make the necessary revisions at the beginning of December. </a:t>
            </a:r>
          </a:p>
          <a:p>
            <a:pPr marL="742950" marR="0" lvl="1" indent="-285750">
              <a:lnSpc>
                <a:spcPts val="1350"/>
              </a:lnSpc>
              <a:spcBef>
                <a:spcPts val="0"/>
              </a:spcBef>
              <a:spcAft>
                <a:spcPts val="1200"/>
              </a:spcAft>
              <a:buFont typeface="+mj-lt"/>
              <a:buAutoNum type="alphaLcPeriod"/>
            </a:pPr>
            <a:r>
              <a:rPr lang="en-US" sz="1400" dirty="0">
                <a:effectLst/>
                <a:latin typeface="Arial" panose="020B0604020202020204" pitchFamily="34" charset="0"/>
                <a:ea typeface="Calibri" panose="020F0502020204030204" pitchFamily="34" charset="0"/>
                <a:cs typeface="Arial" panose="020B0604020202020204" pitchFamily="34" charset="0"/>
              </a:rPr>
              <a:t>We intend to submit to Structural Heart: The Journal of the Heart Team, and the manuscript is formatted accordingly.</a:t>
            </a:r>
          </a:p>
          <a:p>
            <a:pPr marL="457200" marR="0" lvl="1" indent="0">
              <a:lnSpc>
                <a:spcPts val="1350"/>
              </a:lnSpc>
              <a:spcBef>
                <a:spcPts val="0"/>
              </a:spcBef>
              <a:spcAft>
                <a:spcPts val="1200"/>
              </a:spcAft>
              <a:buNone/>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1350"/>
              </a:lnSpc>
              <a:spcBef>
                <a:spcPts val="0"/>
              </a:spcBef>
              <a:spcAft>
                <a:spcPts val="1200"/>
              </a:spcAft>
              <a:buFont typeface="+mj-lt"/>
              <a:buAutoNum type="arabicParenR"/>
            </a:pPr>
            <a:r>
              <a:rPr lang="en-US" sz="1600" b="1" dirty="0">
                <a:effectLst/>
                <a:latin typeface="Arial" panose="020B0604020202020204" pitchFamily="34" charset="0"/>
                <a:ea typeface="Calibri" panose="020F0502020204030204" pitchFamily="34" charset="0"/>
                <a:cs typeface="Arial" panose="020B0604020202020204" pitchFamily="34" charset="0"/>
              </a:rPr>
              <a:t>The second document will be more comprehensive and will include patients who are ideal candidates (“green light”) for ETE therapy, and those who are borderline. The more extensive manuscript will address the broader “yellow light” category (i.e. patients who may not be optimally treated with current EtE devices), including discussion of operator and site experience and other extenuating clinical considerations that play a role in this determination. Illustrations using echo of these various scenarios will be presented in the manuscript.</a:t>
            </a:r>
          </a:p>
          <a:p>
            <a:pPr marL="742950" marR="0" lvl="1" indent="-285750">
              <a:lnSpc>
                <a:spcPts val="1350"/>
              </a:lnSpc>
              <a:spcBef>
                <a:spcPts val="0"/>
              </a:spcBef>
              <a:spcAft>
                <a:spcPts val="1200"/>
              </a:spcAft>
              <a:buFont typeface="+mj-lt"/>
              <a:buAutoNum type="alphaLcPeriod"/>
            </a:pPr>
            <a:r>
              <a:rPr lang="en-US" sz="1600" dirty="0">
                <a:effectLst/>
                <a:latin typeface="Arial" panose="020B0604020202020204" pitchFamily="34" charset="0"/>
                <a:ea typeface="Calibri" panose="020F0502020204030204" pitchFamily="34" charset="0"/>
                <a:cs typeface="Arial" panose="020B0604020202020204" pitchFamily="34" charset="0"/>
              </a:rPr>
              <a:t>Our intention is to re-engage the full working group to begin the planning of that second manuscript as soon as this one has been finalized and submitted.</a:t>
            </a:r>
          </a:p>
        </p:txBody>
      </p:sp>
      <p:pic>
        <p:nvPicPr>
          <p:cNvPr id="6" name="Graphic 5" descr="Traffic light with solid fill">
            <a:extLst>
              <a:ext uri="{FF2B5EF4-FFF2-40B4-BE49-F238E27FC236}">
                <a16:creationId xmlns:a16="http://schemas.microsoft.com/office/drawing/2014/main" id="{D8B9CAA7-1B62-48D1-A025-2CFF55762A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06" y="1761564"/>
            <a:ext cx="1721223" cy="1721223"/>
          </a:xfrm>
          <a:prstGeom prst="rect">
            <a:avLst/>
          </a:prstGeom>
        </p:spPr>
      </p:pic>
      <p:sp>
        <p:nvSpPr>
          <p:cNvPr id="8" name="Oval 7">
            <a:extLst>
              <a:ext uri="{FF2B5EF4-FFF2-40B4-BE49-F238E27FC236}">
                <a16:creationId xmlns:a16="http://schemas.microsoft.com/office/drawing/2014/main" id="{B029A459-8665-4191-BF87-7EB9BA6FACC6}"/>
              </a:ext>
            </a:extLst>
          </p:cNvPr>
          <p:cNvSpPr/>
          <p:nvPr/>
        </p:nvSpPr>
        <p:spPr>
          <a:xfrm>
            <a:off x="712694" y="2041451"/>
            <a:ext cx="382459" cy="3619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Traffic light with solid fill">
            <a:extLst>
              <a:ext uri="{FF2B5EF4-FFF2-40B4-BE49-F238E27FC236}">
                <a16:creationId xmlns:a16="http://schemas.microsoft.com/office/drawing/2014/main" id="{A21EEC4D-399F-400A-8CE9-BB79EA274F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11" y="3932298"/>
            <a:ext cx="1721223" cy="1721223"/>
          </a:xfrm>
          <a:prstGeom prst="rect">
            <a:avLst/>
          </a:prstGeom>
        </p:spPr>
      </p:pic>
      <p:sp>
        <p:nvSpPr>
          <p:cNvPr id="12" name="Oval 11">
            <a:extLst>
              <a:ext uri="{FF2B5EF4-FFF2-40B4-BE49-F238E27FC236}">
                <a16:creationId xmlns:a16="http://schemas.microsoft.com/office/drawing/2014/main" id="{4C6A96FF-5EAE-49F9-979D-767754E3E5D7}"/>
              </a:ext>
            </a:extLst>
          </p:cNvPr>
          <p:cNvSpPr/>
          <p:nvPr/>
        </p:nvSpPr>
        <p:spPr>
          <a:xfrm>
            <a:off x="712692" y="4617977"/>
            <a:ext cx="382459" cy="36190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4226B6A-5C42-4454-B5F9-1186895DFA27}"/>
              </a:ext>
            </a:extLst>
          </p:cNvPr>
          <p:cNvSpPr/>
          <p:nvPr/>
        </p:nvSpPr>
        <p:spPr>
          <a:xfrm>
            <a:off x="712694" y="5023686"/>
            <a:ext cx="382459" cy="36190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04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9B97-7680-4883-B04D-6F4E9AB64551}"/>
              </a:ext>
            </a:extLst>
          </p:cNvPr>
          <p:cNvSpPr>
            <a:spLocks noGrp="1"/>
          </p:cNvSpPr>
          <p:nvPr>
            <p:ph type="title"/>
          </p:nvPr>
        </p:nvSpPr>
        <p:spPr>
          <a:xfrm>
            <a:off x="838200" y="365125"/>
            <a:ext cx="10515600" cy="989113"/>
          </a:xfrm>
        </p:spPr>
        <p:txBody>
          <a:bodyPr>
            <a:normAutofit/>
          </a:bodyPr>
          <a:lstStyle/>
          <a:p>
            <a:pPr algn="ctr"/>
            <a:r>
              <a:rPr lang="en-US" sz="4400" kern="1200" dirty="0">
                <a:solidFill>
                  <a:schemeClr val="dk1"/>
                </a:solidFill>
                <a:effectLst/>
                <a:latin typeface="Calibri" panose="020F0502020204030204"/>
                <a:ea typeface="+mn-ea"/>
                <a:cs typeface="+mn-cs"/>
              </a:rPr>
              <a:t>Update on </a:t>
            </a:r>
            <a:r>
              <a:rPr lang="en-US" dirty="0">
                <a:solidFill>
                  <a:schemeClr val="dk1"/>
                </a:solidFill>
                <a:latin typeface="Calibri" panose="020F0502020204030204"/>
                <a:ea typeface="+mn-ea"/>
                <a:cs typeface="+mn-cs"/>
              </a:rPr>
              <a:t>EtE Suitability Project </a:t>
            </a:r>
            <a:br>
              <a:rPr lang="en-US" sz="4400" kern="1200" dirty="0">
                <a:solidFill>
                  <a:schemeClr val="dk1"/>
                </a:solidFill>
                <a:effectLst/>
                <a:latin typeface="Calibri" panose="020F0502020204030204"/>
                <a:ea typeface="+mn-ea"/>
                <a:cs typeface="+mn-cs"/>
              </a:rPr>
            </a:br>
            <a:endParaRPr lang="en-US" sz="1400" dirty="0"/>
          </a:p>
        </p:txBody>
      </p:sp>
      <p:sp>
        <p:nvSpPr>
          <p:cNvPr id="8" name="TextBox 7">
            <a:extLst>
              <a:ext uri="{FF2B5EF4-FFF2-40B4-BE49-F238E27FC236}">
                <a16:creationId xmlns:a16="http://schemas.microsoft.com/office/drawing/2014/main" id="{C180E841-CBDB-4EAE-89E1-67FEBB8D304C}"/>
              </a:ext>
            </a:extLst>
          </p:cNvPr>
          <p:cNvSpPr txBox="1"/>
          <p:nvPr/>
        </p:nvSpPr>
        <p:spPr>
          <a:xfrm>
            <a:off x="582706" y="1580436"/>
            <a:ext cx="11026589" cy="4095993"/>
          </a:xfrm>
          <a:prstGeom prst="rect">
            <a:avLst/>
          </a:prstGeom>
          <a:noFill/>
          <a:ln>
            <a:solidFill>
              <a:srgbClr val="8231A7"/>
            </a:solidFill>
          </a:ln>
        </p:spPr>
        <p:txBody>
          <a:bodyPr wrap="square">
            <a:spAutoFit/>
          </a:bodyPr>
          <a:lstStyle/>
          <a:p>
            <a:pPr marL="0" marR="0" lvl="0" indent="0" algn="l" defTabSz="914400" rtl="0" eaLnBrk="1" fontAlgn="auto" latinLnBrk="0" hangingPunct="1">
              <a:lnSpc>
                <a:spcPct val="150000"/>
              </a:lnSpc>
              <a:spcBef>
                <a:spcPts val="120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Non-Suitability for Transcatheter Mitral Valve Repair by Edge-to-Edge Therapy</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Scott Lim, MD, Howard C. Herrmann, MD, Paul Grayburn, MD, Konstantinos Koulogiannis, MD, Gorav Ailawadi, MD,</a:t>
            </a:r>
            <a:r>
              <a:rPr kumimoji="0" lang="en-US" sz="20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Mathew Williams, MD,</a:t>
            </a:r>
            <a:r>
              <a:rPr kumimoji="0" lang="en-US" sz="20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Vivian G. Ng, MD,</a:t>
            </a:r>
            <a:r>
              <a:rPr kumimoji="0" lang="en-US" sz="20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Katherine H. Chau, MD, MS,</a:t>
            </a:r>
            <a:r>
              <a:rPr kumimoji="0" lang="en-US" sz="20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Paul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Sorajja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MD, Robert L. Smith 2nd, MD, </a:t>
            </a:r>
            <a:r>
              <a:rPr kumimoji="0" lang="es-E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Mayra Guerrero, MD,</a:t>
            </a:r>
            <a:r>
              <a:rPr kumimoji="0" lang="es-ES" sz="20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David Daniels, MD, Juan F. Granada, MD, Michael J. Mack, MD, Martin B. Leon, MD, Patrick McCarthy, MD</a:t>
            </a:r>
          </a:p>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28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Affiliations: University of Virginia, Charlottesville, VA (DSL); University of Pennsylvania, Philadelphia, PA (HCH); Baylor, Scott, &amp; White, Plano, TX (PG, RLS, MJM); Morristown Medical Center, Morristown, NJ (KK); University of Michigan, Ann Arbor, MI (GA); New York University, New York, NY (MW); Columbia University Irving Medical Center/</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NewYork</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-Presbyterian Hospital, New York, NY (VGN, KHC, JFG, MBL); Minneapolis Heart Institute, Minneapolis, MN (PS); </a:t>
            </a:r>
            <a:r>
              <a:rPr kumimoji="0" lang="es-E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Mayo </a:t>
            </a:r>
            <a:r>
              <a:rPr kumimoji="0" lang="es-E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Clinic</a:t>
            </a:r>
            <a:r>
              <a:rPr kumimoji="0" lang="es-E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Rochester, MN (MG);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Bay Area Structural Heart (BASH), San Francisco, CA (DD); Cardiovascular Research Foundation, New York, NY (JFG, MBL); Northwestern University, Chicago, IL (PM)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46600392"/>
      </p:ext>
    </p:extLst>
  </p:cSld>
  <p:clrMapOvr>
    <a:masterClrMapping/>
  </p:clrMapOvr>
</p:sld>
</file>

<file path=ppt/theme/theme1.xml><?xml version="1.0" encoding="utf-8"?>
<a:theme xmlns:a="http://schemas.openxmlformats.org/drawingml/2006/main" name="Retrospect">
  <a:themeElements>
    <a:clrScheme name="HVC">
      <a:dk1>
        <a:srgbClr val="000000"/>
      </a:dk1>
      <a:lt1>
        <a:sysClr val="window" lastClr="FFFFFF"/>
      </a:lt1>
      <a:dk2>
        <a:srgbClr val="F58320"/>
      </a:dk2>
      <a:lt2>
        <a:srgbClr val="FEE2CA"/>
      </a:lt2>
      <a:accent1>
        <a:srgbClr val="7D3E97"/>
      </a:accent1>
      <a:accent2>
        <a:srgbClr val="FEE2CA"/>
      </a:accent2>
      <a:accent3>
        <a:srgbClr val="E81B46"/>
      </a:accent3>
      <a:accent4>
        <a:srgbClr val="B580CB"/>
      </a:accent4>
      <a:accent5>
        <a:srgbClr val="F5A3B5"/>
      </a:accent5>
      <a:accent6>
        <a:srgbClr val="C66108"/>
      </a:accent6>
      <a:hlink>
        <a:srgbClr val="6F3402"/>
      </a:hlink>
      <a:folHlink>
        <a:srgbClr val="3E1E4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613</Words>
  <Application>Microsoft Office PowerPoint</Application>
  <PresentationFormat>Widescreen</PresentationFormat>
  <Paragraphs>44</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Times New Roman</vt:lpstr>
      <vt:lpstr>Retrospect</vt:lpstr>
      <vt:lpstr>Office Theme</vt:lpstr>
      <vt:lpstr>PowerPoint Presentation</vt:lpstr>
      <vt:lpstr>Debrief on BAV Disease Global Workshop  </vt:lpstr>
      <vt:lpstr>Update on EtE Suitability Project </vt:lpstr>
      <vt:lpstr>Update on EtE Suitability Project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Alu</dc:creator>
  <cp:lastModifiedBy>Maria Alu</cp:lastModifiedBy>
  <cp:revision>1</cp:revision>
  <dcterms:created xsi:type="dcterms:W3CDTF">2020-12-18T20:04:18Z</dcterms:created>
  <dcterms:modified xsi:type="dcterms:W3CDTF">2020-12-18T20:12:28Z</dcterms:modified>
</cp:coreProperties>
</file>